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8" r:id="rId6"/>
    <p:sldId id="270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9" autoAdjust="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0887650@N07/43486576814/in/pool-97617051@N00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lillian888.wordpress.com/2013/08/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kaggle.com/cblesa/world-of-warcraft-battleground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aerone.deviantart.com/art/Kil-jaeden-the-Deceiver-52535732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daerone.deviantart.com/art/Archimonde-The-Defiler-WoD-527283437" TargetMode="External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068" y="639097"/>
            <a:ext cx="6544385" cy="3686015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7030A0"/>
                </a:solidFill>
              </a:rPr>
              <a:t>World of Warcraft:</a:t>
            </a:r>
            <a:br>
              <a:rPr lang="en-US" sz="4800" dirty="0"/>
            </a:br>
            <a:br>
              <a:rPr lang="en-US" sz="4800" dirty="0"/>
            </a:br>
            <a:r>
              <a:rPr lang="en-US" sz="4800" dirty="0"/>
              <a:t>Warlock vs. Paladin </a:t>
            </a:r>
            <a:br>
              <a:rPr lang="en-US" sz="4800" dirty="0"/>
            </a:br>
            <a:r>
              <a:rPr lang="en-US" sz="4800" dirty="0"/>
              <a:t>Who Rules the Battlegrounds?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Matthew Collins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Dsc530 – exploratory Data Analysis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E3371F-B552-4CF2-AB99-86D306FC0E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954" r="23749"/>
          <a:stretch/>
        </p:blipFill>
        <p:spPr>
          <a:xfrm>
            <a:off x="0" y="0"/>
            <a:ext cx="4800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E3FF6-1229-4FAA-B8D1-72766B45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067"/>
            <a:ext cx="10058400" cy="1450757"/>
          </a:xfrm>
        </p:spPr>
        <p:txBody>
          <a:bodyPr>
            <a:noAutofit/>
          </a:bodyPr>
          <a:lstStyle/>
          <a:p>
            <a:r>
              <a:rPr lang="en-US" sz="3200" dirty="0"/>
              <a:t>Time to compare the Warlock Superiority vs. the Paladin (no inherent bias in my statement)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0A704-8755-40EF-B138-3EF65776D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174" y="1960254"/>
            <a:ext cx="3541079" cy="757067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400" dirty="0"/>
              <a:t>Paladins have to die more than Warlocks!?!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How about a look using PMF and CDF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669BA-15D5-4BCB-B856-33C177B34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6"/>
          <a:stretch/>
        </p:blipFill>
        <p:spPr>
          <a:xfrm>
            <a:off x="1080028" y="3001273"/>
            <a:ext cx="3266482" cy="2365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75CC7-2366-4545-B356-96355594C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08" r="15705"/>
          <a:stretch/>
        </p:blipFill>
        <p:spPr>
          <a:xfrm>
            <a:off x="8612485" y="2069660"/>
            <a:ext cx="2482235" cy="1948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0F1CF-B729-4EA6-931A-1E7F1D11A8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8" r="4227"/>
          <a:stretch/>
        </p:blipFill>
        <p:spPr>
          <a:xfrm>
            <a:off x="8629737" y="4183811"/>
            <a:ext cx="2482235" cy="1948761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B2A0591F-385D-4A61-98CD-CBBFB5BC3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1" t="22686" r="62207" b="-1"/>
          <a:stretch/>
        </p:blipFill>
        <p:spPr bwMode="auto">
          <a:xfrm>
            <a:off x="4951562" y="2115288"/>
            <a:ext cx="2803586" cy="413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087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92FBC-2937-4211-86D8-3FB13AE8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Oh you didn’t know?  </a:t>
            </a:r>
            <a:br>
              <a:rPr lang="en-US" sz="3600" dirty="0"/>
            </a:br>
            <a:r>
              <a:rPr lang="en-US" sz="3600" dirty="0"/>
              <a:t>Log Normal CDF for the Warlock Win!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D418D-0CC7-4758-B301-70CD557D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5107"/>
            <a:ext cx="4797635" cy="4030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3617E-B8AB-4595-960E-AB9A52E6A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087" y="2234239"/>
            <a:ext cx="5451896" cy="340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35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D014-1EB8-48C2-9C4C-0721CD9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Reign of Confusion Begin!  Scatterplots for clarity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A32304-7A9C-4AB6-B710-705A1D9560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76" y="2116826"/>
            <a:ext cx="5078821" cy="3760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CD7C5-38A8-4CFE-978A-7E437E1B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449" y="2116826"/>
            <a:ext cx="5223564" cy="40498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2AC5A0-7246-42A9-831E-48A4E34CDB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1"/>
          <a:stretch/>
        </p:blipFill>
        <p:spPr>
          <a:xfrm>
            <a:off x="888519" y="5942811"/>
            <a:ext cx="2849057" cy="6285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2B1E352-ACDE-42CB-A34B-6258BC453E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85"/>
          <a:stretch/>
        </p:blipFill>
        <p:spPr>
          <a:xfrm>
            <a:off x="6953677" y="6028537"/>
            <a:ext cx="2695791" cy="5175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FF2268-C8FC-427C-8D42-67E5F5B19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228" y="4141741"/>
            <a:ext cx="1868399" cy="1450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D07E1C-AE41-4921-9397-FFE80FB828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103" y="4141741"/>
            <a:ext cx="1883645" cy="147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6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8CFB-FC30-4AD7-A273-E9B554D94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359" y="249124"/>
            <a:ext cx="8103663" cy="1283404"/>
          </a:xfrm>
        </p:spPr>
        <p:txBody>
          <a:bodyPr>
            <a:normAutofit/>
          </a:bodyPr>
          <a:lstStyle/>
          <a:p>
            <a:r>
              <a:rPr lang="en-US" sz="3800" dirty="0"/>
              <a:t>How about a Dash of Hypothesis Testing?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4601D1D-27B7-495C-B2C9-640749121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51034" y="0"/>
            <a:ext cx="2840966" cy="18939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852BCE-1D95-4135-8136-B4E63745B5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70"/>
          <a:stretch/>
        </p:blipFill>
        <p:spPr>
          <a:xfrm>
            <a:off x="439946" y="1987076"/>
            <a:ext cx="4856673" cy="47374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4DD56-397B-48B2-B701-2B0ECC48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757" y="2518607"/>
            <a:ext cx="6076994" cy="34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5A51F-1A11-407A-A677-BEEB12077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does not love regression analysis!?!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AB9EE-79F2-4AD1-9F4C-AD71D9FC5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6468229" cy="1663520"/>
          </a:xfrm>
        </p:spPr>
        <p:txBody>
          <a:bodyPr>
            <a:normAutofit/>
          </a:bodyPr>
          <a:lstStyle/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 Significance is apparent with the reported p-value.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 Warlock has positive slope with more healing more damage.</a:t>
            </a:r>
          </a:p>
          <a:p>
            <a:pPr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/>
              <a:t>Paladin has negative slope with more healing less damage.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1F559-E6D2-42C5-834D-41BC58B40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61" y="3771721"/>
            <a:ext cx="6545867" cy="199981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A50DAFE-0BB6-4300-8978-2CE05491DA62}"/>
              </a:ext>
            </a:extLst>
          </p:cNvPr>
          <p:cNvGrpSpPr/>
          <p:nvPr/>
        </p:nvGrpSpPr>
        <p:grpSpPr>
          <a:xfrm>
            <a:off x="7919048" y="2157375"/>
            <a:ext cx="3646123" cy="3614165"/>
            <a:chOff x="7919048" y="2157375"/>
            <a:chExt cx="3646123" cy="36141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F6AF341-A3A0-428A-BCC4-B1FADA442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576"/>
            <a:stretch/>
          </p:blipFill>
          <p:spPr>
            <a:xfrm>
              <a:off x="7919048" y="2157375"/>
              <a:ext cx="3646123" cy="361416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D95259-079A-4E8F-BCA4-C5D44A839072}"/>
                </a:ext>
              </a:extLst>
            </p:cNvPr>
            <p:cNvSpPr txBox="1"/>
            <p:nvPr/>
          </p:nvSpPr>
          <p:spPr>
            <a:xfrm rot="20300674">
              <a:off x="8419679" y="3539552"/>
              <a:ext cx="28154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>
                  <a:solidFill>
                    <a:schemeClr val="bg1"/>
                  </a:solidFill>
                  <a:latin typeface="MV Boli" panose="02000500030200090000" pitchFamily="2" charset="0"/>
                  <a:cs typeface="MV Boli" panose="02000500030200090000" pitchFamily="2" charset="0"/>
                </a:rPr>
                <a:t>Are my damage and healing linked?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24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B8D083-FD3B-4EF7-A15B-6090C95A1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643862" cy="2093975"/>
          </a:xfrm>
        </p:spPr>
        <p:txBody>
          <a:bodyPr>
            <a:normAutofit/>
          </a:bodyPr>
          <a:lstStyle/>
          <a:p>
            <a:r>
              <a:rPr lang="en-US" sz="4400" dirty="0"/>
              <a:t>Special Thanks To: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E33050-4DA3-43A7-82DF-8E20399C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7248" y="448599"/>
            <a:ext cx="5928344" cy="110226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Like all great stories….. This one has come to…..THE END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FFE4A8-77EE-489E-8AB7-5C6C1DA984D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 Metzger keeping me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the members of the Slack community for helping me overcome numerous obstacles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Kaggle for providing access to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of Warcraft for making me waste hours of my life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BF958D1-A733-46D0-9367-2CEB298D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840" y="1748852"/>
            <a:ext cx="7541160" cy="51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7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“Time's up, let's do this!”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Leeroy Jenkins (WOW Legend)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 descr="2560x1080 World of Warcraft Worgen Warlock 2560x1080 Resolution HD ...">
            <a:extLst>
              <a:ext uri="{FF2B5EF4-FFF2-40B4-BE49-F238E27FC236}">
                <a16:creationId xmlns:a16="http://schemas.microsoft.com/office/drawing/2014/main" id="{A4E4A05B-4C04-419B-A8B5-A3B3885EB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12192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D87751-BEF6-4CEA-A7AE-408A6BD59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57250"/>
            <a:ext cx="10058400" cy="88011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Hmmm Questions and more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026DB-6D83-42A9-8787-0CD62F28E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HO:  Warlocks and Paladins perform the same in battlegrounds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H1:  Warlocks are better than Paladins in battlegrounds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A9ECC-DF12-4B00-B28A-D823A5AFB7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HO2: The amount of damage and healing a warlock does are not related.</a:t>
            </a:r>
          </a:p>
          <a:p>
            <a:r>
              <a:rPr lang="en-US" sz="1600" dirty="0">
                <a:solidFill>
                  <a:schemeClr val="bg1"/>
                </a:solidFill>
              </a:rPr>
              <a:t>H2:    The amount of damage can be predicted by the amount of healing a warlock does.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2601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A1E1-3947-4377-A9D8-262D7D13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6902" y="541421"/>
            <a:ext cx="8210507" cy="77603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 I play a Warlock or Paladin?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0772C-7FA1-4B46-A26F-4511B4898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4002" y="2060742"/>
            <a:ext cx="4639736" cy="3748194"/>
          </a:xfrm>
        </p:spPr>
        <p:txBody>
          <a:bodyPr/>
          <a:lstStyle/>
          <a:p>
            <a:r>
              <a:rPr lang="en-US" dirty="0"/>
              <a:t>Original Data Set:</a:t>
            </a:r>
          </a:p>
          <a:p>
            <a:r>
              <a:rPr lang="en-US" dirty="0">
                <a:hlinkClick r:id="rId2"/>
              </a:rPr>
              <a:t>https://www.kaggle.com/cblesa/world-of-warcraft-battlegrounds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Steam Workshop::WoW Style Paladin (v.952)">
            <a:extLst>
              <a:ext uri="{FF2B5EF4-FFF2-40B4-BE49-F238E27FC236}">
                <a16:creationId xmlns:a16="http://schemas.microsoft.com/office/drawing/2014/main" id="{566B57CB-CED3-4D7C-917C-FFB5AAE8D6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5" r="11990" b="32004"/>
          <a:stretch/>
        </p:blipFill>
        <p:spPr bwMode="auto">
          <a:xfrm>
            <a:off x="10197409" y="217940"/>
            <a:ext cx="1870946" cy="1683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9327916-8E0A-4535-B1A4-2AE275750739}"/>
              </a:ext>
            </a:extLst>
          </p:cNvPr>
          <p:cNvSpPr txBox="1">
            <a:spLocks/>
          </p:cNvSpPr>
          <p:nvPr/>
        </p:nvSpPr>
        <p:spPr>
          <a:xfrm>
            <a:off x="6668344" y="2060742"/>
            <a:ext cx="4639736" cy="3748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Set Codebook (Describe the variables):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2F2D13-386B-4242-9C4C-CA11FD3B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064" y="3554912"/>
            <a:ext cx="4753939" cy="13539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C4AD8D-3145-47D7-86FF-C29D8C4FA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857" y="3060109"/>
            <a:ext cx="5427808" cy="1848773"/>
          </a:xfrm>
          <a:prstGeom prst="rect">
            <a:avLst/>
          </a:prstGeom>
        </p:spPr>
      </p:pic>
      <p:pic>
        <p:nvPicPr>
          <p:cNvPr id="1028" name="Picture 4" descr="Warlock (World of Warcraft) 1080P, 2K, 4K, 5K HD wallpapers free ...">
            <a:extLst>
              <a:ext uri="{FF2B5EF4-FFF2-40B4-BE49-F238E27FC236}">
                <a16:creationId xmlns:a16="http://schemas.microsoft.com/office/drawing/2014/main" id="{AC2A087D-6993-464F-BB72-A3CBAECA6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2" r="13508" b="5912"/>
          <a:stretch/>
        </p:blipFill>
        <p:spPr bwMode="auto">
          <a:xfrm flipH="1">
            <a:off x="181157" y="185740"/>
            <a:ext cx="1805745" cy="172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970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99468-2A5A-489F-923A-F6BBCA253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80689"/>
            <a:ext cx="10058400" cy="958665"/>
          </a:xfrm>
        </p:spPr>
        <p:txBody>
          <a:bodyPr/>
          <a:lstStyle/>
          <a:p>
            <a:r>
              <a:rPr lang="en-US" dirty="0"/>
              <a:t>We did it all for the Data!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DEE76-1719-4167-A6EA-176B866F6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1949784"/>
            <a:ext cx="4639736" cy="3748194"/>
          </a:xfrm>
        </p:spPr>
        <p:txBody>
          <a:bodyPr/>
          <a:lstStyle/>
          <a:p>
            <a:r>
              <a:rPr lang="en-US" dirty="0"/>
              <a:t>Outline the Data Type and Nulls</a:t>
            </a:r>
          </a:p>
          <a:p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6E4E135-DE4F-41BB-9DC9-40556BB42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946442"/>
            <a:ext cx="4639736" cy="3748193"/>
          </a:xfrm>
        </p:spPr>
        <p:txBody>
          <a:bodyPr/>
          <a:lstStyle/>
          <a:p>
            <a:r>
              <a:rPr lang="en-US" dirty="0"/>
              <a:t>Check Data Head &amp; Tail of the Data 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90E3F7-2D1F-4DF1-8F18-2F5F9BEC7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82253"/>
            <a:ext cx="4729521" cy="3250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64ED8B-9856-4AAB-890F-50D462115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86" y="2328110"/>
            <a:ext cx="4639734" cy="4077738"/>
          </a:xfrm>
          <a:prstGeom prst="rect">
            <a:avLst/>
          </a:prstGeom>
        </p:spPr>
      </p:pic>
      <p:pic>
        <p:nvPicPr>
          <p:cNvPr id="2052" name="Picture 4" descr="Big Burst PALADIN VS New MAGE! (1v1 Duels) - PvP WoW: Battle For ...">
            <a:extLst>
              <a:ext uri="{FF2B5EF4-FFF2-40B4-BE49-F238E27FC236}">
                <a16:creationId xmlns:a16="http://schemas.microsoft.com/office/drawing/2014/main" id="{7C19836C-71A6-43AB-A44B-DF204F4AD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4756" y="241827"/>
            <a:ext cx="2495584" cy="13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65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71FC-6BA3-4827-9FA4-71D3FFB1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76371"/>
          </a:xfrm>
        </p:spPr>
        <p:txBody>
          <a:bodyPr>
            <a:normAutofit/>
          </a:bodyPr>
          <a:lstStyle/>
          <a:p>
            <a:r>
              <a:rPr lang="en-US" sz="4000" dirty="0"/>
              <a:t>The Histogram of Damage never Lies!?!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4BE123-C456-4E1E-A6B5-92DD62E0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020503"/>
            <a:ext cx="3171825" cy="2200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5B5E4-EAC1-4BCC-86CB-B5068287E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978" y="2035564"/>
            <a:ext cx="3171825" cy="2266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39B689-B967-4FA5-8D9E-8A58F1308F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8"/>
          <a:stretch/>
        </p:blipFill>
        <p:spPr>
          <a:xfrm>
            <a:off x="8302457" y="4020503"/>
            <a:ext cx="3152775" cy="2192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034B87-384A-4D61-8F73-DD4F21A4D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880" y="2299802"/>
            <a:ext cx="3028950" cy="1514475"/>
          </a:xfrm>
          <a:prstGeom prst="rect">
            <a:avLst/>
          </a:prstGeom>
        </p:spPr>
      </p:pic>
      <p:pic>
        <p:nvPicPr>
          <p:cNvPr id="4098" name="Picture 2" descr="Maglynn, Warlock : wow">
            <a:extLst>
              <a:ext uri="{FF2B5EF4-FFF2-40B4-BE49-F238E27FC236}">
                <a16:creationId xmlns:a16="http://schemas.microsoft.com/office/drawing/2014/main" id="{6C2C9019-B9F8-4B92-ACEC-9EE7D26BC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06" y="4385094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orld Of Warcraft Wallpapers HD Paladin - Wallpaper Cave">
            <a:extLst>
              <a:ext uri="{FF2B5EF4-FFF2-40B4-BE49-F238E27FC236}">
                <a16:creationId xmlns:a16="http://schemas.microsoft.com/office/drawing/2014/main" id="{E5C123AB-7B73-4C41-BE41-379CFCBD9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76"/>
          <a:stretch/>
        </p:blipFill>
        <p:spPr bwMode="auto">
          <a:xfrm>
            <a:off x="8606107" y="2214077"/>
            <a:ext cx="254957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370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71FC-6BA3-4827-9FA4-71D3FFB1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145382"/>
          </a:xfrm>
        </p:spPr>
        <p:txBody>
          <a:bodyPr>
            <a:normAutofit/>
          </a:bodyPr>
          <a:lstStyle/>
          <a:p>
            <a:r>
              <a:rPr lang="en-US" sz="3600" dirty="0"/>
              <a:t>How about the Histogram of Healing Done!?!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3C9C1-BA9D-4BD4-9829-260998656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0"/>
          <a:stretch/>
        </p:blipFill>
        <p:spPr>
          <a:xfrm>
            <a:off x="1097280" y="2118144"/>
            <a:ext cx="3276600" cy="2212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368C2-54C4-4168-A0F6-42874672A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694" y="4119561"/>
            <a:ext cx="3124200" cy="22764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7A27EA-B77F-4545-B600-276C32F656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8"/>
          <a:stretch/>
        </p:blipFill>
        <p:spPr>
          <a:xfrm>
            <a:off x="8169761" y="2118144"/>
            <a:ext cx="3219450" cy="2212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6A902F-72C6-42FA-AE23-B2CCCD4E5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0"/>
          <a:stretch/>
        </p:blipFill>
        <p:spPr>
          <a:xfrm>
            <a:off x="8566030" y="4457698"/>
            <a:ext cx="2749202" cy="1600200"/>
          </a:xfrm>
          <a:prstGeom prst="rect">
            <a:avLst/>
          </a:prstGeom>
        </p:spPr>
      </p:pic>
      <p:pic>
        <p:nvPicPr>
          <p:cNvPr id="5122" name="Picture 2" descr="Legion Class Preview Series: Warlock">
            <a:extLst>
              <a:ext uri="{FF2B5EF4-FFF2-40B4-BE49-F238E27FC236}">
                <a16:creationId xmlns:a16="http://schemas.microsoft.com/office/drawing/2014/main" id="{2E30C9A5-B602-488F-9566-CA1D3D649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7"/>
          <a:stretch/>
        </p:blipFill>
        <p:spPr bwMode="auto">
          <a:xfrm>
            <a:off x="5251496" y="2378465"/>
            <a:ext cx="2250596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ombat Resurrection in Warlords of Draenor">
            <a:extLst>
              <a:ext uri="{FF2B5EF4-FFF2-40B4-BE49-F238E27FC236}">
                <a16:creationId xmlns:a16="http://schemas.microsoft.com/office/drawing/2014/main" id="{3106D76A-89EC-4275-87FC-4F0EFCD9B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183" y="438626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729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0F4200-CA47-4200-AE6E-93DE035B3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54683" y="3129400"/>
            <a:ext cx="8810445" cy="32583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E2AA1C-F257-469B-8859-15DB5744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Histograms both fun and variable!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3BD4-282D-433B-96B7-5B8B06DD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96062"/>
            <a:ext cx="10058400" cy="402086"/>
          </a:xfrm>
        </p:spPr>
        <p:txBody>
          <a:bodyPr/>
          <a:lstStyle/>
          <a:p>
            <a:r>
              <a:rPr lang="en-US" dirty="0"/>
              <a:t>Why not look at some other cool variables from the data set:  Mortal Kills, Deaths, Honor Gained!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3A9F6-A19C-4240-9819-2E930C8CF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54" y="2524309"/>
            <a:ext cx="3219450" cy="217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078D65-C2C4-4DF9-AD86-7986ADECE7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66"/>
          <a:stretch/>
        </p:blipFill>
        <p:spPr>
          <a:xfrm>
            <a:off x="4693205" y="2507057"/>
            <a:ext cx="3067050" cy="2108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707115-EC68-4D11-99DA-6091D3EF6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744" y="2451165"/>
            <a:ext cx="31623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6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D494E-3DDD-447A-ACC7-A1C6923A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63902"/>
            <a:ext cx="10058400" cy="145075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What is Data without Descriptive Statistics?</a:t>
            </a:r>
            <a:br>
              <a:rPr lang="en-US" sz="4000" dirty="0"/>
            </a:br>
            <a:r>
              <a:rPr lang="en-US" sz="3600" dirty="0"/>
              <a:t>(Think a party without Beer!!!)  </a:t>
            </a:r>
            <a:endParaRPr lang="en-US" sz="40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08D6C-D1A3-469D-9144-360D28E86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41"/>
          <a:stretch/>
        </p:blipFill>
        <p:spPr>
          <a:xfrm>
            <a:off x="3948634" y="2071755"/>
            <a:ext cx="2147366" cy="2714490"/>
          </a:xfrm>
        </p:spPr>
      </p:pic>
      <p:pic>
        <p:nvPicPr>
          <p:cNvPr id="6146" name="Picture 2" descr="Psychic Shriek - Wowpedia - Your wiki guide to the World of Warcraft">
            <a:extLst>
              <a:ext uri="{FF2B5EF4-FFF2-40B4-BE49-F238E27FC236}">
                <a16:creationId xmlns:a16="http://schemas.microsoft.com/office/drawing/2014/main" id="{59A234B8-4A60-42C8-895D-3D926FD63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5" t="18446" b="42187"/>
          <a:stretch/>
        </p:blipFill>
        <p:spPr bwMode="auto">
          <a:xfrm>
            <a:off x="7884542" y="988908"/>
            <a:ext cx="1195837" cy="7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7EF028-1690-460E-BDC2-5348393FBB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40"/>
          <a:stretch/>
        </p:blipFill>
        <p:spPr>
          <a:xfrm>
            <a:off x="6489328" y="2018707"/>
            <a:ext cx="2147366" cy="2762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41B85A-C43C-468E-AD60-6DE0662471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70"/>
          <a:stretch/>
        </p:blipFill>
        <p:spPr>
          <a:xfrm>
            <a:off x="8855663" y="2018707"/>
            <a:ext cx="2300017" cy="1362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F3C3EB-375B-468C-9410-444E429412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94"/>
          <a:stretch/>
        </p:blipFill>
        <p:spPr>
          <a:xfrm>
            <a:off x="990297" y="2439665"/>
            <a:ext cx="2629097" cy="21526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8825AC-B7CC-40FD-A358-F828255B778C}"/>
              </a:ext>
            </a:extLst>
          </p:cNvPr>
          <p:cNvSpPr txBox="1"/>
          <p:nvPr/>
        </p:nvSpPr>
        <p:spPr>
          <a:xfrm>
            <a:off x="914401" y="2023819"/>
            <a:ext cx="2147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7030A0"/>
                </a:solidFill>
              </a:rPr>
              <a:t>Looky</a:t>
            </a:r>
            <a:r>
              <a:rPr lang="en-US" sz="1400" b="1" dirty="0">
                <a:solidFill>
                  <a:srgbClr val="7030A0"/>
                </a:solidFill>
              </a:rPr>
              <a:t>, </a:t>
            </a:r>
            <a:r>
              <a:rPr lang="en-US" sz="1400" b="1" dirty="0" err="1">
                <a:solidFill>
                  <a:srgbClr val="7030A0"/>
                </a:solidFill>
              </a:rPr>
              <a:t>looky</a:t>
            </a:r>
            <a:r>
              <a:rPr lang="en-US" sz="1400" dirty="0"/>
              <a:t>.. A Function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F55F0A-8197-4F85-B37C-CBA90C952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523561" y="2886424"/>
            <a:ext cx="2441218" cy="32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3459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646C36-D994-4DBD-9A53-9B2DFD8D720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2A4E875-040F-4F4E-A5A7-1188084B7F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{9315F816-44D6-4850-8CE8-F48ACFA6044C}tf56160789_wac</Template>
  <TotalTime>0</TotalTime>
  <Words>375</Words>
  <Application>Microsoft Office PowerPoint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MV Boli</vt:lpstr>
      <vt:lpstr>1_RetrospectVTI</vt:lpstr>
      <vt:lpstr>World of Warcraft:  Warlock vs. Paladin  Who Rules the Battlegrounds?</vt:lpstr>
      <vt:lpstr>“Time's up, let's do this!”</vt:lpstr>
      <vt:lpstr>Hmmm Questions and more Questions</vt:lpstr>
      <vt:lpstr>Do I play a Warlock or Paladin?</vt:lpstr>
      <vt:lpstr>We did it all for the Data!</vt:lpstr>
      <vt:lpstr>The Histogram of Damage never Lies!?!</vt:lpstr>
      <vt:lpstr>How about the Histogram of Healing Done!?!</vt:lpstr>
      <vt:lpstr>Histograms both fun and variable! </vt:lpstr>
      <vt:lpstr>What is Data without Descriptive Statistics? (Think a party without Beer!!!)  </vt:lpstr>
      <vt:lpstr>Time to compare the Warlock Superiority vs. the Paladin (no inherent bias in my statement)</vt:lpstr>
      <vt:lpstr>Oh you didn’t know?   Log Normal CDF for the Warlock Win!</vt:lpstr>
      <vt:lpstr>Let the Reign of Confusion Begin!  Scatterplots for clarity</vt:lpstr>
      <vt:lpstr>How about a Dash of Hypothesis Testing?</vt:lpstr>
      <vt:lpstr>Who does not love regression analysis!?!</vt:lpstr>
      <vt:lpstr>Special Thanks To: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2020-08-07T20:37:13Z</dcterms:created>
  <dcterms:modified xsi:type="dcterms:W3CDTF">2020-08-08T14:59:37Z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